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4" r:id="rId10"/>
    <p:sldId id="265" r:id="rId11"/>
    <p:sldId id="262" r:id="rId12"/>
    <p:sldId id="263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4EC1F-1B30-468B-A8C4-D3D3E1917B32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74523ACE-4DF5-441E-97C0-2B7B4AE069BC}">
      <dgm:prSet phldrT="[Texto]"/>
      <dgm:spPr>
        <a:xfrm>
          <a:off x="636584" y="1879"/>
          <a:ext cx="2212407" cy="1327444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DENUNCIA </a:t>
          </a:r>
        </a:p>
      </dgm:t>
    </dgm:pt>
    <dgm:pt modelId="{388E2A9B-9E7B-4006-BEF0-604EF4A7AE02}" type="parTrans" cxnId="{6B8E8251-7A2D-4145-8202-ACF9941DADEF}">
      <dgm:prSet/>
      <dgm:spPr/>
      <dgm:t>
        <a:bodyPr/>
        <a:lstStyle/>
        <a:p>
          <a:endParaRPr lang="es-CL"/>
        </a:p>
      </dgm:t>
    </dgm:pt>
    <dgm:pt modelId="{EE1291BC-CB5D-4C9A-9517-1B44D6ACEC24}" type="sibTrans" cxnId="{6B8E8251-7A2D-4145-8202-ACF9941DADEF}">
      <dgm:prSet/>
      <dgm:spPr>
        <a:xfrm>
          <a:off x="2847192" y="619881"/>
          <a:ext cx="478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53" y="45720"/>
              </a:lnTo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C4D78F6-323C-4236-A911-887D2F77329A}">
      <dgm:prSet phldrT="[Texto]"/>
      <dgm:spPr>
        <a:xfrm>
          <a:off x="3357846" y="1879"/>
          <a:ext cx="2212407" cy="1327444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COOR. UEG RECEPCIONA DENUNCIA</a:t>
          </a:r>
        </a:p>
        <a:p>
          <a:pPr>
            <a:buNone/>
          </a:pPr>
          <a:r>
            <a:rPr lang="es-C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(2 DÍAS HÁBILES)</a:t>
          </a:r>
        </a:p>
      </dgm:t>
    </dgm:pt>
    <dgm:pt modelId="{6F449AA9-DC21-4C89-A21A-CD85932C9D5C}" type="parTrans" cxnId="{711B9A5C-09AF-4717-96DC-DFDAD410C92D}">
      <dgm:prSet/>
      <dgm:spPr/>
      <dgm:t>
        <a:bodyPr/>
        <a:lstStyle/>
        <a:p>
          <a:endParaRPr lang="es-CL"/>
        </a:p>
      </dgm:t>
    </dgm:pt>
    <dgm:pt modelId="{A3EF28BE-811B-441F-9332-F4C225B5AB61}" type="sibTrans" cxnId="{711B9A5C-09AF-4717-96DC-DFDAD410C92D}">
      <dgm:prSet/>
      <dgm:spPr>
        <a:xfrm>
          <a:off x="5568453" y="619881"/>
          <a:ext cx="478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53" y="45720"/>
              </a:lnTo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AF87061-69C2-4FBB-9D57-2C0EB70733CF}">
      <dgm:prSet phldrT="[Texto]"/>
      <dgm:spPr>
        <a:xfrm>
          <a:off x="6079107" y="1879"/>
          <a:ext cx="2212407" cy="1327444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 A RECTORA </a:t>
          </a:r>
        </a:p>
      </dgm:t>
    </dgm:pt>
    <dgm:pt modelId="{7627742E-4A9A-4316-9946-22A093A245D5}" type="parTrans" cxnId="{BC6FFE75-4140-46AC-B4B1-5C16BC3283CD}">
      <dgm:prSet/>
      <dgm:spPr/>
      <dgm:t>
        <a:bodyPr/>
        <a:lstStyle/>
        <a:p>
          <a:endParaRPr lang="es-CL"/>
        </a:p>
      </dgm:t>
    </dgm:pt>
    <dgm:pt modelId="{32E26DE7-6C38-416C-B02A-C1E7F322E737}" type="sibTrans" cxnId="{BC6FFE75-4140-46AC-B4B1-5C16BC3283CD}">
      <dgm:prSet/>
      <dgm:spPr>
        <a:xfrm>
          <a:off x="1742788" y="1327523"/>
          <a:ext cx="5442522" cy="478253"/>
        </a:xfrm>
        <a:custGeom>
          <a:avLst/>
          <a:gdLst/>
          <a:ahLst/>
          <a:cxnLst/>
          <a:rect l="0" t="0" r="0" b="0"/>
          <a:pathLst>
            <a:path>
              <a:moveTo>
                <a:pt x="5442522" y="0"/>
              </a:moveTo>
              <a:lnTo>
                <a:pt x="5442522" y="256226"/>
              </a:lnTo>
              <a:lnTo>
                <a:pt x="0" y="256226"/>
              </a:lnTo>
              <a:lnTo>
                <a:pt x="0" y="478253"/>
              </a:lnTo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8CF3C70-0A3A-48DB-AAC9-D32E6C39FBCA}">
      <dgm:prSet phldrT="[Texto]"/>
      <dgm:spPr>
        <a:xfrm>
          <a:off x="636584" y="1838177"/>
          <a:ext cx="2212407" cy="132744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RECTORA SE PRONUNCIA EN CONTRA DE CONTINUAR CON EL PROCESO  </a:t>
          </a:r>
        </a:p>
        <a:p>
          <a:pPr>
            <a:buNone/>
          </a:pPr>
          <a:r>
            <a:rPr lang="es-C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(48 HORAS)</a:t>
          </a:r>
        </a:p>
      </dgm:t>
    </dgm:pt>
    <dgm:pt modelId="{34925E29-6A64-4B53-8AD3-319174C40CA5}" type="parTrans" cxnId="{30F96EB4-5D96-4E7B-840D-0D88CE514F90}">
      <dgm:prSet/>
      <dgm:spPr/>
      <dgm:t>
        <a:bodyPr/>
        <a:lstStyle/>
        <a:p>
          <a:endParaRPr lang="es-CL"/>
        </a:p>
      </dgm:t>
    </dgm:pt>
    <dgm:pt modelId="{F53912E8-D603-4CAF-80B1-FBC5F770857A}" type="sibTrans" cxnId="{30F96EB4-5D96-4E7B-840D-0D88CE514F90}">
      <dgm:prSet/>
      <dgm:spPr>
        <a:xfrm>
          <a:off x="2847192" y="2456180"/>
          <a:ext cx="478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53" y="45720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71ADA26-19EE-4AD2-857D-38D2E16D99CB}">
      <dgm:prSet phldrT="[Texto]"/>
      <dgm:spPr>
        <a:xfrm>
          <a:off x="3357846" y="1838177"/>
          <a:ext cx="2212407" cy="132744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  INFORMA A LA/EL DENUNCIANTE</a:t>
          </a:r>
        </a:p>
      </dgm:t>
    </dgm:pt>
    <dgm:pt modelId="{2CC46876-5D7B-4840-B8F9-B5C324B4CD16}" type="parTrans" cxnId="{69D19AB1-A3A7-471F-B8AF-3EB5725BB784}">
      <dgm:prSet/>
      <dgm:spPr/>
      <dgm:t>
        <a:bodyPr/>
        <a:lstStyle/>
        <a:p>
          <a:endParaRPr lang="es-CL"/>
        </a:p>
      </dgm:t>
    </dgm:pt>
    <dgm:pt modelId="{061417DE-6F72-47B4-933D-7245BCD7FD5F}" type="sibTrans" cxnId="{69D19AB1-A3A7-471F-B8AF-3EB5725BB784}">
      <dgm:prSet/>
      <dgm:spPr>
        <a:xfrm>
          <a:off x="5568453" y="2456180"/>
          <a:ext cx="478253" cy="91440"/>
        </a:xfrm>
        <a:noFill/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E843758-F936-4422-B9F8-49AD5BDD196A}">
      <dgm:prSet/>
      <dgm:spPr/>
      <dgm:t>
        <a:bodyPr/>
        <a:lstStyle/>
        <a:p>
          <a:r>
            <a:rPr lang="es-CL"/>
            <a:t>SE CIERRA EL PROCEDIMIENTO</a:t>
          </a:r>
        </a:p>
      </dgm:t>
    </dgm:pt>
    <dgm:pt modelId="{B8D57962-76C3-40E0-B67A-018D784C70BC}" type="parTrans" cxnId="{D59267C8-313A-4820-8209-B03B2063ADE5}">
      <dgm:prSet/>
      <dgm:spPr/>
      <dgm:t>
        <a:bodyPr/>
        <a:lstStyle/>
        <a:p>
          <a:endParaRPr lang="es-CL"/>
        </a:p>
      </dgm:t>
    </dgm:pt>
    <dgm:pt modelId="{83BE0AAA-EF8E-49B4-9EAC-D7BFC055E149}" type="sibTrans" cxnId="{D59267C8-313A-4820-8209-B03B2063ADE5}">
      <dgm:prSet/>
      <dgm:spPr/>
      <dgm:t>
        <a:bodyPr/>
        <a:lstStyle/>
        <a:p>
          <a:endParaRPr lang="es-CL"/>
        </a:p>
      </dgm:t>
    </dgm:pt>
    <dgm:pt modelId="{85509C7B-D68F-423B-8240-490A52628CCB}" type="pres">
      <dgm:prSet presAssocID="{E984EC1F-1B30-468B-A8C4-D3D3E1917B32}" presName="Name0" presStyleCnt="0">
        <dgm:presLayoutVars>
          <dgm:dir/>
          <dgm:resizeHandles val="exact"/>
        </dgm:presLayoutVars>
      </dgm:prSet>
      <dgm:spPr/>
    </dgm:pt>
    <dgm:pt modelId="{2E681128-736E-4FD2-AF24-71CB75F53AB0}" type="pres">
      <dgm:prSet presAssocID="{74523ACE-4DF5-441E-97C0-2B7B4AE069BC}" presName="node" presStyleLbl="node1" presStyleIdx="0" presStyleCnt="6">
        <dgm:presLayoutVars>
          <dgm:bulletEnabled val="1"/>
        </dgm:presLayoutVars>
      </dgm:prSet>
      <dgm:spPr/>
    </dgm:pt>
    <dgm:pt modelId="{537099B1-2FA5-42AA-A5F7-73C9C9863105}" type="pres">
      <dgm:prSet presAssocID="{EE1291BC-CB5D-4C9A-9517-1B44D6ACEC24}" presName="sibTrans" presStyleLbl="sibTrans1D1" presStyleIdx="0" presStyleCnt="5"/>
      <dgm:spPr/>
    </dgm:pt>
    <dgm:pt modelId="{61A70F3B-55D9-4486-AF9B-FED5A2A0F56C}" type="pres">
      <dgm:prSet presAssocID="{EE1291BC-CB5D-4C9A-9517-1B44D6ACEC24}" presName="connectorText" presStyleLbl="sibTrans1D1" presStyleIdx="0" presStyleCnt="5"/>
      <dgm:spPr/>
    </dgm:pt>
    <dgm:pt modelId="{21B2D7ED-C0E7-4BD4-9498-8A33621A9E3F}" type="pres">
      <dgm:prSet presAssocID="{CC4D78F6-323C-4236-A911-887D2F77329A}" presName="node" presStyleLbl="node1" presStyleIdx="1" presStyleCnt="6">
        <dgm:presLayoutVars>
          <dgm:bulletEnabled val="1"/>
        </dgm:presLayoutVars>
      </dgm:prSet>
      <dgm:spPr/>
    </dgm:pt>
    <dgm:pt modelId="{D8A00A09-C136-49BE-BAA0-199E89D739E1}" type="pres">
      <dgm:prSet presAssocID="{A3EF28BE-811B-441F-9332-F4C225B5AB61}" presName="sibTrans" presStyleLbl="sibTrans1D1" presStyleIdx="1" presStyleCnt="5"/>
      <dgm:spPr/>
    </dgm:pt>
    <dgm:pt modelId="{DCA39BD0-4163-494E-AECC-B8B835999654}" type="pres">
      <dgm:prSet presAssocID="{A3EF28BE-811B-441F-9332-F4C225B5AB61}" presName="connectorText" presStyleLbl="sibTrans1D1" presStyleIdx="1" presStyleCnt="5"/>
      <dgm:spPr/>
    </dgm:pt>
    <dgm:pt modelId="{E7E21A2E-97DE-4C07-8E98-0450EBF66080}" type="pres">
      <dgm:prSet presAssocID="{EAF87061-69C2-4FBB-9D57-2C0EB70733CF}" presName="node" presStyleLbl="node1" presStyleIdx="2" presStyleCnt="6">
        <dgm:presLayoutVars>
          <dgm:bulletEnabled val="1"/>
        </dgm:presLayoutVars>
      </dgm:prSet>
      <dgm:spPr/>
    </dgm:pt>
    <dgm:pt modelId="{40FC66E8-66F4-49F4-9374-F95C7CD52711}" type="pres">
      <dgm:prSet presAssocID="{32E26DE7-6C38-416C-B02A-C1E7F322E737}" presName="sibTrans" presStyleLbl="sibTrans1D1" presStyleIdx="2" presStyleCnt="5"/>
      <dgm:spPr/>
    </dgm:pt>
    <dgm:pt modelId="{A6485C05-C9D5-4CAA-A1C9-A56D88EEFC18}" type="pres">
      <dgm:prSet presAssocID="{32E26DE7-6C38-416C-B02A-C1E7F322E737}" presName="connectorText" presStyleLbl="sibTrans1D1" presStyleIdx="2" presStyleCnt="5"/>
      <dgm:spPr/>
    </dgm:pt>
    <dgm:pt modelId="{79C10B61-7649-4705-8ED0-CE25E3307B3E}" type="pres">
      <dgm:prSet presAssocID="{28CF3C70-0A3A-48DB-AAC9-D32E6C39FBCA}" presName="node" presStyleLbl="node1" presStyleIdx="3" presStyleCnt="6">
        <dgm:presLayoutVars>
          <dgm:bulletEnabled val="1"/>
        </dgm:presLayoutVars>
      </dgm:prSet>
      <dgm:spPr/>
    </dgm:pt>
    <dgm:pt modelId="{A52A0223-F960-4C89-B54E-27D61D2CCDAC}" type="pres">
      <dgm:prSet presAssocID="{F53912E8-D603-4CAF-80B1-FBC5F770857A}" presName="sibTrans" presStyleLbl="sibTrans1D1" presStyleIdx="3" presStyleCnt="5"/>
      <dgm:spPr/>
    </dgm:pt>
    <dgm:pt modelId="{4E63C513-4207-447C-8AE8-5AD69867AABC}" type="pres">
      <dgm:prSet presAssocID="{F53912E8-D603-4CAF-80B1-FBC5F770857A}" presName="connectorText" presStyleLbl="sibTrans1D1" presStyleIdx="3" presStyleCnt="5"/>
      <dgm:spPr/>
    </dgm:pt>
    <dgm:pt modelId="{7461D66C-6391-4D01-BEA0-3D6304BDEFE3}" type="pres">
      <dgm:prSet presAssocID="{D71ADA26-19EE-4AD2-857D-38D2E16D99CB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A01AC382-6255-4DAC-B2EA-75E99BE6C7A1}" type="pres">
      <dgm:prSet presAssocID="{061417DE-6F72-47B4-933D-7245BCD7FD5F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53" y="45720"/>
              </a:lnTo>
            </a:path>
          </a:pathLst>
        </a:custGeom>
      </dgm:spPr>
    </dgm:pt>
    <dgm:pt modelId="{8C85304A-621E-4A02-9925-4476BFB9D4D7}" type="pres">
      <dgm:prSet presAssocID="{061417DE-6F72-47B4-933D-7245BCD7FD5F}" presName="connectorText" presStyleLbl="sibTrans1D1" presStyleIdx="4" presStyleCnt="5"/>
      <dgm:spPr/>
    </dgm:pt>
    <dgm:pt modelId="{19823D02-3C6C-41F4-AFDF-24E92997BBFE}" type="pres">
      <dgm:prSet presAssocID="{9E843758-F936-4422-B9F8-49AD5BDD196A}" presName="node" presStyleLbl="node1" presStyleIdx="5" presStyleCnt="6">
        <dgm:presLayoutVars>
          <dgm:bulletEnabled val="1"/>
        </dgm:presLayoutVars>
      </dgm:prSet>
      <dgm:spPr/>
    </dgm:pt>
  </dgm:ptLst>
  <dgm:cxnLst>
    <dgm:cxn modelId="{A79DC606-E5F4-4E04-BEBC-3F7C5DD6F043}" type="presOf" srcId="{EAF87061-69C2-4FBB-9D57-2C0EB70733CF}" destId="{E7E21A2E-97DE-4C07-8E98-0450EBF66080}" srcOrd="0" destOrd="0" presId="urn:microsoft.com/office/officeart/2005/8/layout/bProcess3"/>
    <dgm:cxn modelId="{A29ED116-77F9-4D00-85E4-26CBDAC8DDEA}" type="presOf" srcId="{F53912E8-D603-4CAF-80B1-FBC5F770857A}" destId="{4E63C513-4207-447C-8AE8-5AD69867AABC}" srcOrd="1" destOrd="0" presId="urn:microsoft.com/office/officeart/2005/8/layout/bProcess3"/>
    <dgm:cxn modelId="{7F06F01F-73CD-41EC-A102-E7827CCC916A}" type="presOf" srcId="{32E26DE7-6C38-416C-B02A-C1E7F322E737}" destId="{A6485C05-C9D5-4CAA-A1C9-A56D88EEFC18}" srcOrd="1" destOrd="0" presId="urn:microsoft.com/office/officeart/2005/8/layout/bProcess3"/>
    <dgm:cxn modelId="{3789742C-73CB-4BA1-8762-E0C2A747E010}" type="presOf" srcId="{28CF3C70-0A3A-48DB-AAC9-D32E6C39FBCA}" destId="{79C10B61-7649-4705-8ED0-CE25E3307B3E}" srcOrd="0" destOrd="0" presId="urn:microsoft.com/office/officeart/2005/8/layout/bProcess3"/>
    <dgm:cxn modelId="{802C743B-F3D3-4AFF-B120-0DB13D3E9F97}" type="presOf" srcId="{A3EF28BE-811B-441F-9332-F4C225B5AB61}" destId="{DCA39BD0-4163-494E-AECC-B8B835999654}" srcOrd="1" destOrd="0" presId="urn:microsoft.com/office/officeart/2005/8/layout/bProcess3"/>
    <dgm:cxn modelId="{711B9A5C-09AF-4717-96DC-DFDAD410C92D}" srcId="{E984EC1F-1B30-468B-A8C4-D3D3E1917B32}" destId="{CC4D78F6-323C-4236-A911-887D2F77329A}" srcOrd="1" destOrd="0" parTransId="{6F449AA9-DC21-4C89-A21A-CD85932C9D5C}" sibTransId="{A3EF28BE-811B-441F-9332-F4C225B5AB61}"/>
    <dgm:cxn modelId="{E2CF4943-D97F-4874-A586-9B0CBD4F3B25}" type="presOf" srcId="{EE1291BC-CB5D-4C9A-9517-1B44D6ACEC24}" destId="{61A70F3B-55D9-4486-AF9B-FED5A2A0F56C}" srcOrd="1" destOrd="0" presId="urn:microsoft.com/office/officeart/2005/8/layout/bProcess3"/>
    <dgm:cxn modelId="{5DDD3364-4029-4189-8B1E-73F9E6A54908}" type="presOf" srcId="{061417DE-6F72-47B4-933D-7245BCD7FD5F}" destId="{8C85304A-621E-4A02-9925-4476BFB9D4D7}" srcOrd="1" destOrd="0" presId="urn:microsoft.com/office/officeart/2005/8/layout/bProcess3"/>
    <dgm:cxn modelId="{EDEF3444-3377-4EC1-8C0B-437E6E9A2A4C}" type="presOf" srcId="{32E26DE7-6C38-416C-B02A-C1E7F322E737}" destId="{40FC66E8-66F4-49F4-9374-F95C7CD52711}" srcOrd="0" destOrd="0" presId="urn:microsoft.com/office/officeart/2005/8/layout/bProcess3"/>
    <dgm:cxn modelId="{1F8EFE67-C83F-416F-9637-E56987C171DE}" type="presOf" srcId="{EE1291BC-CB5D-4C9A-9517-1B44D6ACEC24}" destId="{537099B1-2FA5-42AA-A5F7-73C9C9863105}" srcOrd="0" destOrd="0" presId="urn:microsoft.com/office/officeart/2005/8/layout/bProcess3"/>
    <dgm:cxn modelId="{05837868-8129-41BE-AA92-C6381DF646C8}" type="presOf" srcId="{061417DE-6F72-47B4-933D-7245BCD7FD5F}" destId="{A01AC382-6255-4DAC-B2EA-75E99BE6C7A1}" srcOrd="0" destOrd="0" presId="urn:microsoft.com/office/officeart/2005/8/layout/bProcess3"/>
    <dgm:cxn modelId="{50A50D6A-6044-4B25-A8EC-D6421B284B45}" type="presOf" srcId="{D71ADA26-19EE-4AD2-857D-38D2E16D99CB}" destId="{7461D66C-6391-4D01-BEA0-3D6304BDEFE3}" srcOrd="0" destOrd="0" presId="urn:microsoft.com/office/officeart/2005/8/layout/bProcess3"/>
    <dgm:cxn modelId="{6B8E8251-7A2D-4145-8202-ACF9941DADEF}" srcId="{E984EC1F-1B30-468B-A8C4-D3D3E1917B32}" destId="{74523ACE-4DF5-441E-97C0-2B7B4AE069BC}" srcOrd="0" destOrd="0" parTransId="{388E2A9B-9E7B-4006-BEF0-604EF4A7AE02}" sibTransId="{EE1291BC-CB5D-4C9A-9517-1B44D6ACEC24}"/>
    <dgm:cxn modelId="{BC6FFE75-4140-46AC-B4B1-5C16BC3283CD}" srcId="{E984EC1F-1B30-468B-A8C4-D3D3E1917B32}" destId="{EAF87061-69C2-4FBB-9D57-2C0EB70733CF}" srcOrd="2" destOrd="0" parTransId="{7627742E-4A9A-4316-9946-22A093A245D5}" sibTransId="{32E26DE7-6C38-416C-B02A-C1E7F322E737}"/>
    <dgm:cxn modelId="{64FA1E7F-ECFB-4E34-AB6E-99650A5A1DB8}" type="presOf" srcId="{74523ACE-4DF5-441E-97C0-2B7B4AE069BC}" destId="{2E681128-736E-4FD2-AF24-71CB75F53AB0}" srcOrd="0" destOrd="0" presId="urn:microsoft.com/office/officeart/2005/8/layout/bProcess3"/>
    <dgm:cxn modelId="{7937C483-E6F2-4F23-BD90-91EA978D8BB1}" type="presOf" srcId="{9E843758-F936-4422-B9F8-49AD5BDD196A}" destId="{19823D02-3C6C-41F4-AFDF-24E92997BBFE}" srcOrd="0" destOrd="0" presId="urn:microsoft.com/office/officeart/2005/8/layout/bProcess3"/>
    <dgm:cxn modelId="{63AB7784-4C70-44CB-B836-E89B95763921}" type="presOf" srcId="{F53912E8-D603-4CAF-80B1-FBC5F770857A}" destId="{A52A0223-F960-4C89-B54E-27D61D2CCDAC}" srcOrd="0" destOrd="0" presId="urn:microsoft.com/office/officeart/2005/8/layout/bProcess3"/>
    <dgm:cxn modelId="{69D19AB1-A3A7-471F-B8AF-3EB5725BB784}" srcId="{E984EC1F-1B30-468B-A8C4-D3D3E1917B32}" destId="{D71ADA26-19EE-4AD2-857D-38D2E16D99CB}" srcOrd="4" destOrd="0" parTransId="{2CC46876-5D7B-4840-B8F9-B5C324B4CD16}" sibTransId="{061417DE-6F72-47B4-933D-7245BCD7FD5F}"/>
    <dgm:cxn modelId="{30F96EB4-5D96-4E7B-840D-0D88CE514F90}" srcId="{E984EC1F-1B30-468B-A8C4-D3D3E1917B32}" destId="{28CF3C70-0A3A-48DB-AAC9-D32E6C39FBCA}" srcOrd="3" destOrd="0" parTransId="{34925E29-6A64-4B53-8AD3-319174C40CA5}" sibTransId="{F53912E8-D603-4CAF-80B1-FBC5F770857A}"/>
    <dgm:cxn modelId="{739782BE-B242-48F7-A657-DC9FCEBB1D2D}" type="presOf" srcId="{CC4D78F6-323C-4236-A911-887D2F77329A}" destId="{21B2D7ED-C0E7-4BD4-9498-8A33621A9E3F}" srcOrd="0" destOrd="0" presId="urn:microsoft.com/office/officeart/2005/8/layout/bProcess3"/>
    <dgm:cxn modelId="{A9F0ECBE-D0FB-4D07-86AD-A2D474250B92}" type="presOf" srcId="{E984EC1F-1B30-468B-A8C4-D3D3E1917B32}" destId="{85509C7B-D68F-423B-8240-490A52628CCB}" srcOrd="0" destOrd="0" presId="urn:microsoft.com/office/officeart/2005/8/layout/bProcess3"/>
    <dgm:cxn modelId="{D59267C8-313A-4820-8209-B03B2063ADE5}" srcId="{E984EC1F-1B30-468B-A8C4-D3D3E1917B32}" destId="{9E843758-F936-4422-B9F8-49AD5BDD196A}" srcOrd="5" destOrd="0" parTransId="{B8D57962-76C3-40E0-B67A-018D784C70BC}" sibTransId="{83BE0AAA-EF8E-49B4-9EAC-D7BFC055E149}"/>
    <dgm:cxn modelId="{E6CA98F7-BF1F-4D0A-984C-9ABC33344977}" type="presOf" srcId="{A3EF28BE-811B-441F-9332-F4C225B5AB61}" destId="{D8A00A09-C136-49BE-BAA0-199E89D739E1}" srcOrd="0" destOrd="0" presId="urn:microsoft.com/office/officeart/2005/8/layout/bProcess3"/>
    <dgm:cxn modelId="{0BABC6D2-987E-432B-995B-E143C5927AD0}" type="presParOf" srcId="{85509C7B-D68F-423B-8240-490A52628CCB}" destId="{2E681128-736E-4FD2-AF24-71CB75F53AB0}" srcOrd="0" destOrd="0" presId="urn:microsoft.com/office/officeart/2005/8/layout/bProcess3"/>
    <dgm:cxn modelId="{82B5DC3F-E769-4AB3-88E6-D2618956460B}" type="presParOf" srcId="{85509C7B-D68F-423B-8240-490A52628CCB}" destId="{537099B1-2FA5-42AA-A5F7-73C9C9863105}" srcOrd="1" destOrd="0" presId="urn:microsoft.com/office/officeart/2005/8/layout/bProcess3"/>
    <dgm:cxn modelId="{FA881E9B-37F6-4E85-BF55-6EBB65F52F1E}" type="presParOf" srcId="{537099B1-2FA5-42AA-A5F7-73C9C9863105}" destId="{61A70F3B-55D9-4486-AF9B-FED5A2A0F56C}" srcOrd="0" destOrd="0" presId="urn:microsoft.com/office/officeart/2005/8/layout/bProcess3"/>
    <dgm:cxn modelId="{B5E75B65-0CC4-4990-B471-5BE039B44777}" type="presParOf" srcId="{85509C7B-D68F-423B-8240-490A52628CCB}" destId="{21B2D7ED-C0E7-4BD4-9498-8A33621A9E3F}" srcOrd="2" destOrd="0" presId="urn:microsoft.com/office/officeart/2005/8/layout/bProcess3"/>
    <dgm:cxn modelId="{4C76189F-6F09-4066-9FE5-D80D7EC52359}" type="presParOf" srcId="{85509C7B-D68F-423B-8240-490A52628CCB}" destId="{D8A00A09-C136-49BE-BAA0-199E89D739E1}" srcOrd="3" destOrd="0" presId="urn:microsoft.com/office/officeart/2005/8/layout/bProcess3"/>
    <dgm:cxn modelId="{D1C3995F-5C64-4854-8195-C728905B8442}" type="presParOf" srcId="{D8A00A09-C136-49BE-BAA0-199E89D739E1}" destId="{DCA39BD0-4163-494E-AECC-B8B835999654}" srcOrd="0" destOrd="0" presId="urn:microsoft.com/office/officeart/2005/8/layout/bProcess3"/>
    <dgm:cxn modelId="{9F40DE51-C2CF-47F3-8B91-9B5D3A3FAFF4}" type="presParOf" srcId="{85509C7B-D68F-423B-8240-490A52628CCB}" destId="{E7E21A2E-97DE-4C07-8E98-0450EBF66080}" srcOrd="4" destOrd="0" presId="urn:microsoft.com/office/officeart/2005/8/layout/bProcess3"/>
    <dgm:cxn modelId="{EABF31E3-AEB9-4748-82E0-09E44429841A}" type="presParOf" srcId="{85509C7B-D68F-423B-8240-490A52628CCB}" destId="{40FC66E8-66F4-49F4-9374-F95C7CD52711}" srcOrd="5" destOrd="0" presId="urn:microsoft.com/office/officeart/2005/8/layout/bProcess3"/>
    <dgm:cxn modelId="{2AC7B38A-5B58-4494-AF2A-AD0B24A5BF52}" type="presParOf" srcId="{40FC66E8-66F4-49F4-9374-F95C7CD52711}" destId="{A6485C05-C9D5-4CAA-A1C9-A56D88EEFC18}" srcOrd="0" destOrd="0" presId="urn:microsoft.com/office/officeart/2005/8/layout/bProcess3"/>
    <dgm:cxn modelId="{92899AF4-1C67-4E69-99E4-7CBD77E69B35}" type="presParOf" srcId="{85509C7B-D68F-423B-8240-490A52628CCB}" destId="{79C10B61-7649-4705-8ED0-CE25E3307B3E}" srcOrd="6" destOrd="0" presId="urn:microsoft.com/office/officeart/2005/8/layout/bProcess3"/>
    <dgm:cxn modelId="{3CC4EC1B-77D7-4D14-A93C-F0C29A4474EA}" type="presParOf" srcId="{85509C7B-D68F-423B-8240-490A52628CCB}" destId="{A52A0223-F960-4C89-B54E-27D61D2CCDAC}" srcOrd="7" destOrd="0" presId="urn:microsoft.com/office/officeart/2005/8/layout/bProcess3"/>
    <dgm:cxn modelId="{D22171CB-7A32-4114-825A-EBC458C7983E}" type="presParOf" srcId="{A52A0223-F960-4C89-B54E-27D61D2CCDAC}" destId="{4E63C513-4207-447C-8AE8-5AD69867AABC}" srcOrd="0" destOrd="0" presId="urn:microsoft.com/office/officeart/2005/8/layout/bProcess3"/>
    <dgm:cxn modelId="{478EFAFA-4324-42F0-AC04-DF44EE896938}" type="presParOf" srcId="{85509C7B-D68F-423B-8240-490A52628CCB}" destId="{7461D66C-6391-4D01-BEA0-3D6304BDEFE3}" srcOrd="8" destOrd="0" presId="urn:microsoft.com/office/officeart/2005/8/layout/bProcess3"/>
    <dgm:cxn modelId="{5324EF10-5392-4977-9713-9A7BA92898F0}" type="presParOf" srcId="{85509C7B-D68F-423B-8240-490A52628CCB}" destId="{A01AC382-6255-4DAC-B2EA-75E99BE6C7A1}" srcOrd="9" destOrd="0" presId="urn:microsoft.com/office/officeart/2005/8/layout/bProcess3"/>
    <dgm:cxn modelId="{2D7D54E4-4203-4AE7-877B-A6AD7669B997}" type="presParOf" srcId="{A01AC382-6255-4DAC-B2EA-75E99BE6C7A1}" destId="{8C85304A-621E-4A02-9925-4476BFB9D4D7}" srcOrd="0" destOrd="0" presId="urn:microsoft.com/office/officeart/2005/8/layout/bProcess3"/>
    <dgm:cxn modelId="{0B7343A9-3234-416E-A96F-C0A343549551}" type="presParOf" srcId="{85509C7B-D68F-423B-8240-490A52628CCB}" destId="{19823D02-3C6C-41F4-AFDF-24E92997BBF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99B1-2FA5-42AA-A5F7-73C9C9863105}">
      <dsp:nvSpPr>
        <dsp:cNvPr id="0" name=""/>
        <dsp:cNvSpPr/>
      </dsp:nvSpPr>
      <dsp:spPr>
        <a:xfrm>
          <a:off x="3040742" y="678752"/>
          <a:ext cx="523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53" y="45720"/>
              </a:lnTo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88786" y="721700"/>
        <a:ext cx="0" cy="0"/>
      </dsp:txXfrm>
    </dsp:sp>
    <dsp:sp modelId="{2E681128-736E-4FD2-AF24-71CB75F53AB0}">
      <dsp:nvSpPr>
        <dsp:cNvPr id="0" name=""/>
        <dsp:cNvSpPr/>
      </dsp:nvSpPr>
      <dsp:spPr>
        <a:xfrm>
          <a:off x="632069" y="1330"/>
          <a:ext cx="2410473" cy="1446283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DENUNCIA </a:t>
          </a:r>
        </a:p>
      </dsp:txBody>
      <dsp:txXfrm>
        <a:off x="632069" y="1330"/>
        <a:ext cx="2410473" cy="1446283"/>
      </dsp:txXfrm>
    </dsp:sp>
    <dsp:sp modelId="{D8A00A09-C136-49BE-BAA0-199E89D739E1}">
      <dsp:nvSpPr>
        <dsp:cNvPr id="0" name=""/>
        <dsp:cNvSpPr/>
      </dsp:nvSpPr>
      <dsp:spPr>
        <a:xfrm>
          <a:off x="6005624" y="678752"/>
          <a:ext cx="523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53" y="45720"/>
              </a:lnTo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253668" y="721700"/>
        <a:ext cx="0" cy="0"/>
      </dsp:txXfrm>
    </dsp:sp>
    <dsp:sp modelId="{21B2D7ED-C0E7-4BD4-9498-8A33621A9E3F}">
      <dsp:nvSpPr>
        <dsp:cNvPr id="0" name=""/>
        <dsp:cNvSpPr/>
      </dsp:nvSpPr>
      <dsp:spPr>
        <a:xfrm>
          <a:off x="3596950" y="1330"/>
          <a:ext cx="2410473" cy="1446283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COOR. UEG RECEPCIONA DENUNCIA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(2 DÍAS HÁBILES)</a:t>
          </a:r>
        </a:p>
      </dsp:txBody>
      <dsp:txXfrm>
        <a:off x="3596950" y="1330"/>
        <a:ext cx="2410473" cy="1446283"/>
      </dsp:txXfrm>
    </dsp:sp>
    <dsp:sp modelId="{40FC66E8-66F4-49F4-9374-F95C7CD52711}">
      <dsp:nvSpPr>
        <dsp:cNvPr id="0" name=""/>
        <dsp:cNvSpPr/>
      </dsp:nvSpPr>
      <dsp:spPr>
        <a:xfrm>
          <a:off x="1837305" y="1445814"/>
          <a:ext cx="5929763" cy="523808"/>
        </a:xfrm>
        <a:custGeom>
          <a:avLst/>
          <a:gdLst/>
          <a:ahLst/>
          <a:cxnLst/>
          <a:rect l="0" t="0" r="0" b="0"/>
          <a:pathLst>
            <a:path>
              <a:moveTo>
                <a:pt x="5442522" y="0"/>
              </a:moveTo>
              <a:lnTo>
                <a:pt x="5442522" y="256226"/>
              </a:lnTo>
              <a:lnTo>
                <a:pt x="0" y="256226"/>
              </a:lnTo>
              <a:lnTo>
                <a:pt x="0" y="478253"/>
              </a:lnTo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653296" y="1704946"/>
        <a:ext cx="0" cy="0"/>
      </dsp:txXfrm>
    </dsp:sp>
    <dsp:sp modelId="{E7E21A2E-97DE-4C07-8E98-0450EBF66080}">
      <dsp:nvSpPr>
        <dsp:cNvPr id="0" name=""/>
        <dsp:cNvSpPr/>
      </dsp:nvSpPr>
      <dsp:spPr>
        <a:xfrm>
          <a:off x="6561832" y="1330"/>
          <a:ext cx="2410473" cy="1446283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 A RECTORA </a:t>
          </a:r>
        </a:p>
      </dsp:txBody>
      <dsp:txXfrm>
        <a:off x="6561832" y="1330"/>
        <a:ext cx="2410473" cy="1446283"/>
      </dsp:txXfrm>
    </dsp:sp>
    <dsp:sp modelId="{A52A0223-F960-4C89-B54E-27D61D2CCDAC}">
      <dsp:nvSpPr>
        <dsp:cNvPr id="0" name=""/>
        <dsp:cNvSpPr/>
      </dsp:nvSpPr>
      <dsp:spPr>
        <a:xfrm>
          <a:off x="3040742" y="2679445"/>
          <a:ext cx="523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53" y="45720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88786" y="2722393"/>
        <a:ext cx="0" cy="0"/>
      </dsp:txXfrm>
    </dsp:sp>
    <dsp:sp modelId="{79C10B61-7649-4705-8ED0-CE25E3307B3E}">
      <dsp:nvSpPr>
        <dsp:cNvPr id="0" name=""/>
        <dsp:cNvSpPr/>
      </dsp:nvSpPr>
      <dsp:spPr>
        <a:xfrm>
          <a:off x="632069" y="2002023"/>
          <a:ext cx="2410473" cy="1446283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RECTORA SE PRONUNCIA EN CONTRA DE CONTINUAR CON EL PROCESO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(48 HORAS)</a:t>
          </a:r>
        </a:p>
      </dsp:txBody>
      <dsp:txXfrm>
        <a:off x="632069" y="2002023"/>
        <a:ext cx="2410473" cy="1446283"/>
      </dsp:txXfrm>
    </dsp:sp>
    <dsp:sp modelId="{A01AC382-6255-4DAC-B2EA-75E99BE6C7A1}">
      <dsp:nvSpPr>
        <dsp:cNvPr id="0" name=""/>
        <dsp:cNvSpPr/>
      </dsp:nvSpPr>
      <dsp:spPr>
        <a:xfrm>
          <a:off x="6005624" y="2679445"/>
          <a:ext cx="523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53" y="45720"/>
              </a:lnTo>
            </a:path>
          </a:pathLst>
        </a:custGeom>
        <a:noFill/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253668" y="2722393"/>
        <a:ext cx="27720" cy="5544"/>
      </dsp:txXfrm>
    </dsp:sp>
    <dsp:sp modelId="{7461D66C-6391-4D01-BEA0-3D6304BDEFE3}">
      <dsp:nvSpPr>
        <dsp:cNvPr id="0" name=""/>
        <dsp:cNvSpPr/>
      </dsp:nvSpPr>
      <dsp:spPr>
        <a:xfrm>
          <a:off x="3596950" y="2002023"/>
          <a:ext cx="2410473" cy="1446283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  INFORMA A LA/EL DENUNCIANTE</a:t>
          </a:r>
        </a:p>
      </dsp:txBody>
      <dsp:txXfrm>
        <a:off x="3596950" y="2002023"/>
        <a:ext cx="2410473" cy="1446283"/>
      </dsp:txXfrm>
    </dsp:sp>
    <dsp:sp modelId="{19823D02-3C6C-41F4-AFDF-24E92997BBFE}">
      <dsp:nvSpPr>
        <dsp:cNvPr id="0" name=""/>
        <dsp:cNvSpPr/>
      </dsp:nvSpPr>
      <dsp:spPr>
        <a:xfrm>
          <a:off x="6561832" y="2002023"/>
          <a:ext cx="2410473" cy="1446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SE CIERRA EL PROCEDIMIENTO</a:t>
          </a:r>
        </a:p>
      </dsp:txBody>
      <dsp:txXfrm>
        <a:off x="6561832" y="2002023"/>
        <a:ext cx="2410473" cy="1446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8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59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2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35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7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5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1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5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15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63EFA5E-FA76-400D-B3DC-F0BA90E6D107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1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ychile.cl/Navegar?idNorma=1984&amp;idParte=8552751&amp;idVersion=2015-10-2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ayley.duran@uaysen.c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leschile.cl/cms/wp-content/uploads/2019/01/capi%E2%95%A0%C3%BCtulo-violencia-sexual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C34A2-3560-4D53-853B-B020C1416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PROTOCOLO CONTRA LA VIOLENCIA SEXUAL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1DB167-303A-4510-9A02-B2172F8DA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L" dirty="0"/>
              <a:t>Hayley Durán </a:t>
            </a:r>
            <a:r>
              <a:rPr lang="es-CL" dirty="0" err="1"/>
              <a:t>Bocaz</a:t>
            </a:r>
            <a:endParaRPr lang="es-CL" dirty="0"/>
          </a:p>
          <a:p>
            <a:r>
              <a:rPr lang="es-CL" dirty="0"/>
              <a:t>UNIDAD DE EQUIDAD DE GENERO </a:t>
            </a:r>
          </a:p>
          <a:p>
            <a:r>
              <a:rPr lang="es-CL" dirty="0"/>
              <a:t>UNIVERSIDAD DE AYSEN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9433C1-5F9C-40B0-98F0-8B99F61F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834" y="2572771"/>
            <a:ext cx="1139688" cy="1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215FF-2DBD-4717-8324-85641834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Acoso sexista </a:t>
            </a:r>
            <a:r>
              <a:rPr lang="es-MX" dirty="0"/>
              <a:t>o por razón de género, identidad u orientación sexual.</a:t>
            </a:r>
            <a:br>
              <a:rPr lang="es-MX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FC3EA7-E527-425F-904D-F15FE8BEB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Toda conducta o actitud hacia una persona, ya sea gestual o verbal, que atenta contra su dignidad e integridad física o psíquica, degradando sus condiciones de trabajo o estudio, que se funda en estereotipos o prejuicios asociados al sexo, género, identidad, expresión de género u orientación sexual. </a:t>
            </a:r>
            <a:endParaRPr lang="es-CL" dirty="0"/>
          </a:p>
          <a:p>
            <a:r>
              <a:rPr lang="es-CL" dirty="0"/>
              <a:t>Por ejemplo: </a:t>
            </a:r>
          </a:p>
          <a:p>
            <a:r>
              <a:rPr lang="es-CL" dirty="0"/>
              <a:t>Realizar comentarios vejatorios sobre su aspecto físico u orientación sexual.</a:t>
            </a:r>
          </a:p>
          <a:p>
            <a:r>
              <a:rPr lang="es-CL" dirty="0"/>
              <a:t>Descalificar la sexualidad de una persona.</a:t>
            </a:r>
          </a:p>
        </p:txBody>
      </p:sp>
    </p:spTree>
    <p:extLst>
      <p:ext uri="{BB962C8B-B14F-4D97-AF65-F5344CB8AC3E}">
        <p14:creationId xmlns:p14="http://schemas.microsoft.com/office/powerpoint/2010/main" val="398189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E9162-8A8D-45EF-9DBD-2199B756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Acoso Sexual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B0F3F-89CE-435E-A7A3-6568B171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Entendido como la realización en forma indebida y por cualquier medio (presencial, virtual o de otra índole) de requerimientos de carácter sexual, </a:t>
            </a:r>
            <a:r>
              <a:rPr lang="es-MX" b="1" dirty="0"/>
              <a:t>no consentidos </a:t>
            </a:r>
            <a:r>
              <a:rPr lang="es-MX" dirty="0"/>
              <a:t>por quien los recibe, bajo la promesa de favorecer y/o la amenaza de perjudicar su situación o sus oportunidades en el ámbito laboral o académico. </a:t>
            </a:r>
          </a:p>
          <a:p>
            <a:r>
              <a:rPr lang="es-MX" dirty="0"/>
              <a:t>Por ejemplo:</a:t>
            </a:r>
          </a:p>
          <a:p>
            <a:r>
              <a:rPr lang="es-MX" dirty="0"/>
              <a:t>- Contacto físico innecesario</a:t>
            </a:r>
          </a:p>
          <a:p>
            <a:r>
              <a:rPr lang="es-MX" dirty="0"/>
              <a:t>- Prometer u ofrecer beneficios a cambio de favores sexuales.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757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4E0D2-5008-43D1-894B-14F323A4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Abuso Sexual y Agresión Sexual o Violación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3D6EF6-775D-4D70-8880-42F9B7A22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Entendida como actos que implican la presencia de violencia física, intimidación o el uso de sustancias que ponen a la víctima en situación de vulnerabilidad, para causar un daño grave a la víctima de connotación sexual. Esta violencia constituye delito en el Código Penal (Art. 361-368). </a:t>
            </a:r>
            <a:endParaRPr lang="es-CL" dirty="0"/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https://www.leychile.cl/Navegar?idNorma=1984&amp;idParte=8552751&amp;idVersion=2015-10-22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134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7E4DB-1AC5-4E2F-B0CB-D4481AF1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Del PROCEDIMIENTO: 1. DENUNCIA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C308E6-4444-40BB-BE26-A1D0EA138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denuncia se realiza a través del correo electrónico:</a:t>
            </a:r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				</a:t>
            </a:r>
            <a:r>
              <a:rPr lang="es-CL" sz="4800" dirty="0"/>
              <a:t>genero@uaysen.cl</a:t>
            </a:r>
          </a:p>
        </p:txBody>
      </p:sp>
    </p:spTree>
    <p:extLst>
      <p:ext uri="{BB962C8B-B14F-4D97-AF65-F5344CB8AC3E}">
        <p14:creationId xmlns:p14="http://schemas.microsoft.com/office/powerpoint/2010/main" val="35588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0738E-0AE6-4470-8E4B-4E10C701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Del Procedimiento: FLUJO Caso 1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7AB6E3C-579D-435F-9B1F-383C7057A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222" y="2016125"/>
            <a:ext cx="6143881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6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0738E-0AE6-4470-8E4B-4E10C701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Del Procedimiento: FLUJO Caso 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0785FB1-D857-4D55-B2B7-D982BA6A23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07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0738E-0AE6-4470-8E4B-4E10C701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Del Procedimiento: FLUJO Caso 3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6660949-B0EB-44A7-9ED0-330A4A0BE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298" y="2016125"/>
            <a:ext cx="7007729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846FE-3E5C-4216-9BB6-A43F926D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¡Muchas Gracias por tu atención!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3A769-9605-4825-84C1-284AA2656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/>
              <a:t>DUDAS, CONSULTAS</a:t>
            </a:r>
          </a:p>
          <a:p>
            <a:r>
              <a:rPr lang="es-CL" dirty="0">
                <a:hlinkClick r:id="rId2"/>
              </a:rPr>
              <a:t>hayley.duran@uaysen.cl</a:t>
            </a:r>
            <a:endParaRPr lang="es-CL" dirty="0"/>
          </a:p>
          <a:p>
            <a:r>
              <a:rPr lang="es-CL" dirty="0"/>
              <a:t>+569 71 35 99 96</a:t>
            </a:r>
          </a:p>
        </p:txBody>
      </p:sp>
    </p:spTree>
    <p:extLst>
      <p:ext uri="{BB962C8B-B14F-4D97-AF65-F5344CB8AC3E}">
        <p14:creationId xmlns:p14="http://schemas.microsoft.com/office/powerpoint/2010/main" val="50426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6C90F-D318-47E0-9541-3D9CF527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la Violencia Sexual?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C3006-75CF-469F-A119-481D10CA7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686962"/>
          </a:xfrm>
        </p:spPr>
        <p:txBody>
          <a:bodyPr/>
          <a:lstStyle/>
          <a:p>
            <a:r>
              <a:rPr lang="es-MX" dirty="0"/>
              <a:t>La violencia sexual ocurre cuando alguien fuerza o manipula a otra persona a realizar </a:t>
            </a:r>
            <a:r>
              <a:rPr lang="es-MX" b="1" dirty="0"/>
              <a:t>una actividad sexual no deseada sin su consentimiento. </a:t>
            </a:r>
          </a:p>
          <a:p>
            <a:r>
              <a:rPr lang="es-CL" dirty="0"/>
              <a:t>¿Qué es una Actividad Sexual? </a:t>
            </a:r>
          </a:p>
          <a:p>
            <a:r>
              <a:rPr lang="es-CL" dirty="0"/>
              <a:t>Es una o más acciones que producen excitación, placer  erótico y que pueden llevar a la gratificación del deseo sexual. 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211F1E-7768-4AA7-AF97-97EE480F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643" y="4321054"/>
            <a:ext cx="3525078" cy="25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6C90F-D318-47E0-9541-3D9CF527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el Consentimiento?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C3006-75CF-469F-A119-481D10CA7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dirty="0"/>
              <a:t>Es la expresión explícita de estar de acuerdo con la acción sexual, siempre y cuando no exista coerción. 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No hay consentimiento cuando una persona tiene miedo; es menor de  edad (no existe consentimiento en menores de 14 años); tiene una enfermedad o una discapacidad que no le permite tomar decisiones y/</a:t>
            </a:r>
            <a:r>
              <a:rPr lang="es-MX" b="1" dirty="0"/>
              <a:t>o la influencia del alcohol u otras drogas. </a:t>
            </a:r>
            <a:endParaRPr lang="es-CL" b="1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FCF6B203-A4F7-43C0-B8D0-4E43ABCEC690}"/>
              </a:ext>
            </a:extLst>
          </p:cNvPr>
          <p:cNvSpPr/>
          <p:nvPr/>
        </p:nvSpPr>
        <p:spPr>
          <a:xfrm>
            <a:off x="6109256" y="3101884"/>
            <a:ext cx="2478156" cy="12734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SÍ, QUIERO!! </a:t>
            </a:r>
          </a:p>
          <a:p>
            <a:pPr algn="ctr"/>
            <a:endParaRPr lang="es-CL" dirty="0"/>
          </a:p>
        </p:txBody>
      </p:sp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BEABA69C-7D46-4D02-8813-A5473084207E}"/>
              </a:ext>
            </a:extLst>
          </p:cNvPr>
          <p:cNvSpPr/>
          <p:nvPr/>
        </p:nvSpPr>
        <p:spPr>
          <a:xfrm flipH="1">
            <a:off x="2800667" y="3440190"/>
            <a:ext cx="1956862" cy="10809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VALE!! YO TAMBIEN!!</a:t>
            </a:r>
          </a:p>
        </p:txBody>
      </p:sp>
    </p:spTree>
    <p:extLst>
      <p:ext uri="{BB962C8B-B14F-4D97-AF65-F5344CB8AC3E}">
        <p14:creationId xmlns:p14="http://schemas.microsoft.com/office/powerpoint/2010/main" val="128799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645BB1-7588-4F5C-B34C-4D8A1707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925" y="4432127"/>
            <a:ext cx="1872020" cy="2143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FB2BDC-2E1F-477D-87D2-6883E492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925" y="2045325"/>
            <a:ext cx="1800225" cy="21431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E6C90F-D318-47E0-9541-3D9CF527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la Violencia Sexual?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C3006-75CF-469F-A119-481D10CA7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5324"/>
            <a:ext cx="9613861" cy="4196449"/>
          </a:xfrm>
        </p:spPr>
        <p:txBody>
          <a:bodyPr>
            <a:normAutofit/>
          </a:bodyPr>
          <a:lstStyle/>
          <a:p>
            <a:r>
              <a:rPr lang="es-MX" dirty="0"/>
              <a:t>La violencia sexual le puede ocurrir a cualquiera, incluyendo: </a:t>
            </a:r>
            <a:r>
              <a:rPr lang="es-MX" dirty="0" err="1"/>
              <a:t>niñ@s</a:t>
            </a:r>
            <a:r>
              <a:rPr lang="es-MX" dirty="0"/>
              <a:t>, adolescentes, jóvenes, </a:t>
            </a:r>
            <a:r>
              <a:rPr lang="es-MX" dirty="0" err="1"/>
              <a:t>adult@s</a:t>
            </a:r>
            <a:r>
              <a:rPr lang="es-MX" dirty="0"/>
              <a:t> y personas mayores.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err="1"/>
              <a:t>Aquell@s</a:t>
            </a:r>
            <a:r>
              <a:rPr lang="es-MX" dirty="0"/>
              <a:t> que abusan sexualmente pueden ser personas conocidas, miembros de la familia, personas confiadas o </a:t>
            </a:r>
            <a:r>
              <a:rPr lang="es-MX" dirty="0" err="1"/>
              <a:t>desconocid@s</a:t>
            </a:r>
            <a:r>
              <a:rPr lang="es-MX" dirty="0"/>
              <a:t>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La mayoría de las veces son personas conocidas o del entorno cercano.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958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645BB1-7588-4F5C-B34C-4D8A1707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925" y="4432127"/>
            <a:ext cx="1872020" cy="2143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FB2BDC-2E1F-477D-87D2-6883E492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925" y="2045325"/>
            <a:ext cx="1800225" cy="21431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E6C90F-D318-47E0-9541-3D9CF527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Algunos Datos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C3006-75CF-469F-A119-481D10CA7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5324"/>
            <a:ext cx="9613861" cy="4196449"/>
          </a:xfrm>
        </p:spPr>
        <p:txBody>
          <a:bodyPr>
            <a:normAutofit fontScale="92500" lnSpcReduction="20000"/>
          </a:bodyPr>
          <a:lstStyle/>
          <a:p>
            <a:endParaRPr lang="es-MX" dirty="0"/>
          </a:p>
          <a:p>
            <a:r>
              <a:rPr lang="es-MX" dirty="0"/>
              <a:t>De acuerdo a registros de la Fiscalía Nacional, en el periodo 2012-2016, ingresaron 111.021 denuncias por delitos sexuales. De este total 90.650 fueron presentadas por mujeres (82%) y 20.371 por hombres (18%) en todo el país. </a:t>
            </a:r>
          </a:p>
          <a:p>
            <a:endParaRPr lang="es-MX" dirty="0"/>
          </a:p>
          <a:p>
            <a:r>
              <a:rPr lang="es-MX" dirty="0"/>
              <a:t>Al analizar el tramo de edad de las mujeres que han denunciado delitos sexuales (Tabla N°1), se observa que entre los años 2012 y 2016 un 80% de mujeres denunciantes tienen entre 0 y 18 años.</a:t>
            </a:r>
          </a:p>
          <a:p>
            <a:r>
              <a:rPr lang="es-MX" dirty="0"/>
              <a:t>Fuente: Violencia Sexual, MILES CHILE, 2018. </a:t>
            </a:r>
          </a:p>
          <a:p>
            <a:r>
              <a:rPr lang="es-CL" dirty="0">
                <a:hlinkClick r:id="rId4"/>
              </a:rPr>
              <a:t>http://mileschile.cl/cms/wp-content/uploads/2019/01/capi%E2%95%A0%C3%BCtulo-violencia-sexual.pdf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665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C008D-75DB-468F-8F4D-4161E6F9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Algunos Datos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066AAF-0225-4E6F-B112-0E9AA033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14" y="2139584"/>
            <a:ext cx="7876207" cy="44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50B2E-399F-45EA-8E03-67CA5328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Conductas o Prácticas sancionadas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31A67-A962-4E10-86D9-23884311A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Protocolo Contra la Violencia Sexual reconoce las siguientes prácticas o conductas:</a:t>
            </a:r>
          </a:p>
          <a:p>
            <a:pPr marL="285750" indent="-285750">
              <a:buFontTx/>
              <a:buChar char="-"/>
            </a:pPr>
            <a:r>
              <a:rPr lang="es-MX" dirty="0"/>
              <a:t>Hostigamiento por atención sexual no deseada</a:t>
            </a:r>
          </a:p>
          <a:p>
            <a:pPr marL="285750" indent="-285750">
              <a:buFontTx/>
              <a:buChar char="-"/>
            </a:pPr>
            <a:r>
              <a:rPr lang="es-MX" dirty="0"/>
              <a:t>Hostigamiento por ambiente sexista</a:t>
            </a:r>
          </a:p>
          <a:p>
            <a:pPr marL="285750" indent="-285750">
              <a:buFontTx/>
              <a:buChar char="-"/>
            </a:pPr>
            <a:r>
              <a:rPr lang="es-MX" dirty="0"/>
              <a:t>Acoso sexista o por razón de género, identidad u orientación sexual.</a:t>
            </a:r>
          </a:p>
          <a:p>
            <a:pPr marL="285750" indent="-285750">
              <a:buFontTx/>
              <a:buChar char="-"/>
            </a:pPr>
            <a:r>
              <a:rPr lang="es-MX" dirty="0"/>
              <a:t>Acoso Sexual</a:t>
            </a:r>
          </a:p>
          <a:p>
            <a:pPr marL="285750" indent="-285750">
              <a:buFontTx/>
              <a:buChar char="-"/>
            </a:pPr>
            <a:r>
              <a:rPr lang="es-MX" dirty="0"/>
              <a:t>Abuso Sexual</a:t>
            </a:r>
          </a:p>
          <a:p>
            <a:pPr marL="285750" indent="-285750">
              <a:buFontTx/>
              <a:buChar char="-"/>
            </a:pPr>
            <a:r>
              <a:rPr lang="es-MX" dirty="0"/>
              <a:t>Violación o Agresión sexual</a:t>
            </a:r>
          </a:p>
          <a:p>
            <a:pPr marL="285750" indent="-285750">
              <a:buFontTx/>
              <a:buChar char="-"/>
            </a:pPr>
            <a:endParaRPr lang="es-MX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4945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215FF-2DBD-4717-8324-85641834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Hostigamiento por atención Sexual No Deseada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FC3EA7-E527-425F-904D-F15FE8BEB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expresión por cualquier medio (presencial, virtual y de otra índole), de una atención sexual no deseada y no consentida por la persona hacia la cual va dirigida.</a:t>
            </a:r>
            <a:endParaRPr lang="es-CL" dirty="0"/>
          </a:p>
          <a:p>
            <a:r>
              <a:rPr lang="es-CL" dirty="0"/>
              <a:t>Ejemplos: </a:t>
            </a:r>
          </a:p>
          <a:p>
            <a:r>
              <a:rPr lang="es-CL" dirty="0"/>
              <a:t>Involucrar a alguien en conversaciones de contenido sexual.</a:t>
            </a:r>
          </a:p>
          <a:p>
            <a:r>
              <a:rPr lang="es-CL" dirty="0"/>
              <a:t>Realizar comentarios respecto del cuerpo o apariencia de una persona.</a:t>
            </a:r>
          </a:p>
          <a:p>
            <a:r>
              <a:rPr lang="es-CL" dirty="0"/>
              <a:t>Realizar gestos de carácter sexual que resultan ofensivos.</a:t>
            </a:r>
          </a:p>
        </p:txBody>
      </p:sp>
    </p:spTree>
    <p:extLst>
      <p:ext uri="{BB962C8B-B14F-4D97-AF65-F5344CB8AC3E}">
        <p14:creationId xmlns:p14="http://schemas.microsoft.com/office/powerpoint/2010/main" val="425015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215FF-2DBD-4717-8324-85641834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Hostigamiento por ambiente sexista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FC3EA7-E527-425F-904D-F15FE8BEB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 entorno laboral o académico hostil, humillante o intimidatorio, fundado en estereotipos o prejuicios asociados al sexo, género, orientación e identidad sexual, dirigido a grupos o categorías de personas en general y no hacia una persona en particular [incluye referencias a los cuerpos (femeninos/masculinos/no binarios), a los ciclos reproductivos o al ejercicio de la maternidad/paternidad, estereotipos atribuidos a la diversidad sexual con el fin de avergonzar).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533261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476</TotalTime>
  <Words>905</Words>
  <Application>Microsoft Office PowerPoint</Application>
  <PresentationFormat>Panorámica</PresentationFormat>
  <Paragraphs>80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Galería</vt:lpstr>
      <vt:lpstr>PROTOCOLO CONTRA LA VIOLENCIA SEXUAL </vt:lpstr>
      <vt:lpstr>¿Qué es la Violencia Sexual? </vt:lpstr>
      <vt:lpstr>¿Qué es el Consentimiento? </vt:lpstr>
      <vt:lpstr>¿Qué es la Violencia Sexual? </vt:lpstr>
      <vt:lpstr>Algunos Datos </vt:lpstr>
      <vt:lpstr>Algunos Datos</vt:lpstr>
      <vt:lpstr>Conductas o Prácticas sancionadas</vt:lpstr>
      <vt:lpstr>Hostigamiento por atención Sexual No Deseada</vt:lpstr>
      <vt:lpstr>Hostigamiento por ambiente sexista</vt:lpstr>
      <vt:lpstr>Acoso sexista o por razón de género, identidad u orientación sexual. </vt:lpstr>
      <vt:lpstr>Acoso Sexual </vt:lpstr>
      <vt:lpstr>Abuso Sexual y Agresión Sexual o Violación </vt:lpstr>
      <vt:lpstr>Del PROCEDIMIENTO: 1. DENUNCIA</vt:lpstr>
      <vt:lpstr>Del Procedimiento: FLUJO Caso 1</vt:lpstr>
      <vt:lpstr>Del Procedimiento: FLUJO Caso 2</vt:lpstr>
      <vt:lpstr>Del Procedimiento: FLUJO Caso 3</vt:lpstr>
      <vt:lpstr>¡Muchas Gracias por tu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CONTRA LA VIOLENCIA SEXUAL</dc:title>
  <dc:creator>Usuario</dc:creator>
  <cp:lastModifiedBy>Usuario</cp:lastModifiedBy>
  <cp:revision>16</cp:revision>
  <dcterms:created xsi:type="dcterms:W3CDTF">2019-12-05T18:59:10Z</dcterms:created>
  <dcterms:modified xsi:type="dcterms:W3CDTF">2020-04-03T15:09:09Z</dcterms:modified>
</cp:coreProperties>
</file>